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106" d="100"/>
          <a:sy n="106" d="100"/>
        </p:scale>
        <p:origin x="1020" y="-26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197521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140463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30791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427612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3055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393636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409781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1642560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162644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235129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AADBE53-DF5C-4B51-8CD6-E1CD28C2FDFA}" type="datetimeFigureOut">
              <a:rPr kumimoji="1" lang="ja-JP" altLang="en-US" smtClean="0"/>
              <a:t>2022/9/9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356437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AADBE53-DF5C-4B51-8CD6-E1CD28C2FDFA}" type="datetimeFigureOut">
              <a:rPr kumimoji="1" lang="ja-JP" altLang="en-US" smtClean="0"/>
              <a:t>2022/9/9</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756250C-5C6F-46FB-A94F-BDEFF84A8ABA}" type="slidenum">
              <a:rPr kumimoji="1" lang="ja-JP" altLang="en-US" smtClean="0"/>
              <a:t>‹#›</a:t>
            </a:fld>
            <a:endParaRPr kumimoji="1" lang="ja-JP" altLang="en-US"/>
          </a:p>
        </p:txBody>
      </p:sp>
    </p:spTree>
    <p:extLst>
      <p:ext uri="{BB962C8B-B14F-4D97-AF65-F5344CB8AC3E}">
        <p14:creationId xmlns:p14="http://schemas.microsoft.com/office/powerpoint/2010/main" val="1789805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96CFD84-72EB-7905-FA26-7101B5BDCA57}"/>
              </a:ext>
            </a:extLst>
          </p:cNvPr>
          <p:cNvSpPr/>
          <p:nvPr/>
        </p:nvSpPr>
        <p:spPr>
          <a:xfrm>
            <a:off x="6824" y="12746"/>
            <a:ext cx="6858000" cy="9131254"/>
          </a:xfrm>
          <a:prstGeom prst="rect">
            <a:avLst/>
          </a:prstGeom>
          <a:gradFill flip="none" rotWithShape="1">
            <a:gsLst>
              <a:gs pos="0">
                <a:schemeClr val="accent5">
                  <a:lumMod val="5000"/>
                  <a:lumOff val="95000"/>
                </a:schemeClr>
              </a:gs>
              <a:gs pos="95000">
                <a:schemeClr val="accent5">
                  <a:lumMod val="20000"/>
                  <a:lumOff val="80000"/>
                </a:schemeClr>
              </a:gs>
              <a:gs pos="86000">
                <a:schemeClr val="accent5">
                  <a:lumMod val="20000"/>
                  <a:lumOff val="80000"/>
                </a:schemeClr>
              </a:gs>
              <a:gs pos="100000">
                <a:schemeClr val="accent5">
                  <a:lumMod val="20000"/>
                  <a:lumOff val="8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5" name="図 4">
            <a:extLst>
              <a:ext uri="{FF2B5EF4-FFF2-40B4-BE49-F238E27FC236}">
                <a16:creationId xmlns:a16="http://schemas.microsoft.com/office/drawing/2014/main" id="{0AC99DE0-6BE0-8B87-2490-69B38AD8E0BA}"/>
              </a:ext>
            </a:extLst>
          </p:cNvPr>
          <p:cNvPicPr>
            <a:picLocks noChangeAspect="1"/>
          </p:cNvPicPr>
          <p:nvPr/>
        </p:nvPicPr>
        <p:blipFill rotWithShape="1">
          <a:blip r:embed="rId2">
            <a:extLst>
              <a:ext uri="{28A0092B-C50C-407E-A947-70E740481C1C}">
                <a14:useLocalDpi xmlns:a14="http://schemas.microsoft.com/office/drawing/2010/main" val="0"/>
              </a:ext>
            </a:extLst>
          </a:blip>
          <a:srcRect t="23902" b="20849"/>
          <a:stretch/>
        </p:blipFill>
        <p:spPr>
          <a:xfrm>
            <a:off x="2231971" y="3353027"/>
            <a:ext cx="2394058" cy="935075"/>
          </a:xfrm>
          <a:prstGeom prst="rect">
            <a:avLst/>
          </a:prstGeom>
        </p:spPr>
      </p:pic>
      <p:pic>
        <p:nvPicPr>
          <p:cNvPr id="23" name="図 22">
            <a:extLst>
              <a:ext uri="{FF2B5EF4-FFF2-40B4-BE49-F238E27FC236}">
                <a16:creationId xmlns:a16="http://schemas.microsoft.com/office/drawing/2014/main" id="{E2190E66-F0DB-1DD1-05EF-524CF4B26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54" y="0"/>
            <a:ext cx="6755641" cy="2089886"/>
          </a:xfrm>
          <a:prstGeom prst="rect">
            <a:avLst/>
          </a:prstGeom>
        </p:spPr>
      </p:pic>
      <p:sp>
        <p:nvSpPr>
          <p:cNvPr id="3" name="正方形/長方形 2">
            <a:extLst>
              <a:ext uri="{FF2B5EF4-FFF2-40B4-BE49-F238E27FC236}">
                <a16:creationId xmlns:a16="http://schemas.microsoft.com/office/drawing/2014/main" id="{D2D20679-0E02-339E-4403-89855320A303}"/>
              </a:ext>
            </a:extLst>
          </p:cNvPr>
          <p:cNvSpPr/>
          <p:nvPr/>
        </p:nvSpPr>
        <p:spPr>
          <a:xfrm>
            <a:off x="-6823" y="1015984"/>
            <a:ext cx="6857999" cy="61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未来そうぞうダイアログ ★</a:t>
            </a:r>
            <a:endParaRPr kumimoji="1" lang="en-US" altLang="ja-JP" sz="3200" b="1"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kumimoji="1" lang="en-US" altLang="ja-JP" sz="3200" b="1"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in</a:t>
            </a:r>
            <a:r>
              <a:rPr kumimoji="1" lang="ja-JP" altLang="en-US" sz="3200" b="1" dirty="0">
                <a:solidFill>
                  <a:schemeClr val="accent6"/>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おやま～る</a:t>
            </a:r>
          </a:p>
        </p:txBody>
      </p:sp>
      <p:grpSp>
        <p:nvGrpSpPr>
          <p:cNvPr id="16" name="グループ化 15">
            <a:extLst>
              <a:ext uri="{FF2B5EF4-FFF2-40B4-BE49-F238E27FC236}">
                <a16:creationId xmlns:a16="http://schemas.microsoft.com/office/drawing/2014/main" id="{1AFEC6B4-D43A-79D4-4650-B5548CBE268A}"/>
              </a:ext>
            </a:extLst>
          </p:cNvPr>
          <p:cNvGrpSpPr/>
          <p:nvPr/>
        </p:nvGrpSpPr>
        <p:grpSpPr>
          <a:xfrm>
            <a:off x="1978935" y="3997989"/>
            <a:ext cx="2913778" cy="2088109"/>
            <a:chOff x="2122227" y="680432"/>
            <a:chExt cx="2585922" cy="2010134"/>
          </a:xfrm>
        </p:grpSpPr>
        <p:pic>
          <p:nvPicPr>
            <p:cNvPr id="17" name="Picture 2">
              <a:extLst>
                <a:ext uri="{FF2B5EF4-FFF2-40B4-BE49-F238E27FC236}">
                  <a16:creationId xmlns:a16="http://schemas.microsoft.com/office/drawing/2014/main" id="{C4F85098-B050-8B2A-8259-B9019AD59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805" y="680432"/>
              <a:ext cx="2569344" cy="2010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685B530D-EBAD-268E-6929-3FEA37EB281F}"/>
                </a:ext>
              </a:extLst>
            </p:cNvPr>
            <p:cNvSpPr/>
            <p:nvPr/>
          </p:nvSpPr>
          <p:spPr>
            <a:xfrm rot="2232874">
              <a:off x="2122227" y="1196672"/>
              <a:ext cx="1003110" cy="552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企業</a:t>
              </a:r>
            </a:p>
          </p:txBody>
        </p:sp>
        <p:sp>
          <p:nvSpPr>
            <p:cNvPr id="19" name="正方形/長方形 18">
              <a:extLst>
                <a:ext uri="{FF2B5EF4-FFF2-40B4-BE49-F238E27FC236}">
                  <a16:creationId xmlns:a16="http://schemas.microsoft.com/office/drawing/2014/main" id="{192216C3-1CA9-7ACF-125F-424038A91B21}"/>
                </a:ext>
              </a:extLst>
            </p:cNvPr>
            <p:cNvSpPr/>
            <p:nvPr/>
          </p:nvSpPr>
          <p:spPr>
            <a:xfrm rot="19334690">
              <a:off x="3654479" y="1252289"/>
              <a:ext cx="1003110" cy="5527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NPO</a:t>
              </a:r>
              <a:endParaRPr kumimoji="1" lang="ja-JP" altLang="en-US" sz="2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sp>
        <p:nvSpPr>
          <p:cNvPr id="20" name="正方形/長方形 19">
            <a:extLst>
              <a:ext uri="{FF2B5EF4-FFF2-40B4-BE49-F238E27FC236}">
                <a16:creationId xmlns:a16="http://schemas.microsoft.com/office/drawing/2014/main" id="{6DAD01D8-9046-D734-CAF2-19896C16E61E}"/>
              </a:ext>
            </a:extLst>
          </p:cNvPr>
          <p:cNvSpPr/>
          <p:nvPr/>
        </p:nvSpPr>
        <p:spPr>
          <a:xfrm>
            <a:off x="924635" y="231893"/>
            <a:ext cx="4995081" cy="614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事業活動</a:t>
            </a:r>
            <a:r>
              <a:rPr kumimoji="1" lang="ja-JP" altLang="en-US" sz="2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2200" b="1"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2200" b="1" dirty="0">
                <a:solidFill>
                  <a:schemeClr val="accent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ja-JP" altLang="en-US" sz="2200" b="1" u="sng"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地域貢献</a:t>
            </a:r>
          </a:p>
        </p:txBody>
      </p:sp>
      <p:pic>
        <p:nvPicPr>
          <p:cNvPr id="33" name="図 32">
            <a:extLst>
              <a:ext uri="{FF2B5EF4-FFF2-40B4-BE49-F238E27FC236}">
                <a16:creationId xmlns:a16="http://schemas.microsoft.com/office/drawing/2014/main" id="{AEBE9A37-413B-1649-28DB-10070327FA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0" y="2202961"/>
            <a:ext cx="6755641" cy="4780610"/>
          </a:xfrm>
          <a:prstGeom prst="rect">
            <a:avLst/>
          </a:prstGeom>
        </p:spPr>
      </p:pic>
      <p:pic>
        <p:nvPicPr>
          <p:cNvPr id="1028" name="Picture 4">
            <a:extLst>
              <a:ext uri="{FF2B5EF4-FFF2-40B4-BE49-F238E27FC236}">
                <a16:creationId xmlns:a16="http://schemas.microsoft.com/office/drawing/2014/main" id="{04CEA5BA-5AE0-BEFC-84F5-CD4375E10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0" y="2600601"/>
            <a:ext cx="1862374" cy="1463332"/>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13367445-FB51-FEB3-88DF-623AD084D621}"/>
              </a:ext>
            </a:extLst>
          </p:cNvPr>
          <p:cNvSpPr/>
          <p:nvPr/>
        </p:nvSpPr>
        <p:spPr>
          <a:xfrm>
            <a:off x="190899" y="2792093"/>
            <a:ext cx="1467018" cy="87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収益を伸ばして</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地域にも</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貢献したい！</a:t>
            </a:r>
          </a:p>
        </p:txBody>
      </p:sp>
      <p:pic>
        <p:nvPicPr>
          <p:cNvPr id="1034" name="Picture 10">
            <a:extLst>
              <a:ext uri="{FF2B5EF4-FFF2-40B4-BE49-F238E27FC236}">
                <a16:creationId xmlns:a16="http://schemas.microsoft.com/office/drawing/2014/main" id="{13391917-1788-BBC4-F096-5FBB80D8F7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7284" y="2494473"/>
            <a:ext cx="2182574" cy="1507480"/>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3D9AE416-B42D-E437-8E0F-2C6FD5063C08}"/>
              </a:ext>
            </a:extLst>
          </p:cNvPr>
          <p:cNvSpPr/>
          <p:nvPr/>
        </p:nvSpPr>
        <p:spPr>
          <a:xfrm>
            <a:off x="5038006" y="2728744"/>
            <a:ext cx="1467018" cy="87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地域のために</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取り組みを</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継続したい！</a:t>
            </a:r>
          </a:p>
        </p:txBody>
      </p:sp>
      <p:grpSp>
        <p:nvGrpSpPr>
          <p:cNvPr id="9" name="グループ化 8">
            <a:extLst>
              <a:ext uri="{FF2B5EF4-FFF2-40B4-BE49-F238E27FC236}">
                <a16:creationId xmlns:a16="http://schemas.microsoft.com/office/drawing/2014/main" id="{86560ECF-90CA-54C8-C18F-A7EDF6E324D9}"/>
              </a:ext>
            </a:extLst>
          </p:cNvPr>
          <p:cNvGrpSpPr/>
          <p:nvPr/>
        </p:nvGrpSpPr>
        <p:grpSpPr>
          <a:xfrm>
            <a:off x="-63424" y="4869325"/>
            <a:ext cx="2154360" cy="1514927"/>
            <a:chOff x="-45125" y="5144310"/>
            <a:chExt cx="2154360" cy="1514927"/>
          </a:xfrm>
        </p:grpSpPr>
        <p:pic>
          <p:nvPicPr>
            <p:cNvPr id="24" name="Picture 2">
              <a:extLst>
                <a:ext uri="{FF2B5EF4-FFF2-40B4-BE49-F238E27FC236}">
                  <a16:creationId xmlns:a16="http://schemas.microsoft.com/office/drawing/2014/main" id="{A19C191F-2F02-707B-D700-393676364C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flipV="1">
              <a:off x="-45125" y="5144310"/>
              <a:ext cx="2154360" cy="1514927"/>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B4BA67FD-8036-9CBE-1B7F-6D867BFFF12E}"/>
                </a:ext>
              </a:extLst>
            </p:cNvPr>
            <p:cNvSpPr/>
            <p:nvPr/>
          </p:nvSpPr>
          <p:spPr>
            <a:xfrm>
              <a:off x="316266" y="5566519"/>
              <a:ext cx="1467018" cy="87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具体的な</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ノウハウや人材</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が欲しい</a:t>
              </a:r>
              <a:r>
                <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a:t>
              </a:r>
            </a:p>
          </p:txBody>
        </p:sp>
      </p:grpSp>
      <p:grpSp>
        <p:nvGrpSpPr>
          <p:cNvPr id="8" name="グループ化 7">
            <a:extLst>
              <a:ext uri="{FF2B5EF4-FFF2-40B4-BE49-F238E27FC236}">
                <a16:creationId xmlns:a16="http://schemas.microsoft.com/office/drawing/2014/main" id="{1A4B154A-2E37-F3EB-70CE-C7E5498A7965}"/>
              </a:ext>
            </a:extLst>
          </p:cNvPr>
          <p:cNvGrpSpPr/>
          <p:nvPr/>
        </p:nvGrpSpPr>
        <p:grpSpPr>
          <a:xfrm>
            <a:off x="4862314" y="4821341"/>
            <a:ext cx="2079745" cy="1514927"/>
            <a:chOff x="4785323" y="5173071"/>
            <a:chExt cx="2079745" cy="1514927"/>
          </a:xfrm>
        </p:grpSpPr>
        <p:pic>
          <p:nvPicPr>
            <p:cNvPr id="31" name="Picture 2">
              <a:extLst>
                <a:ext uri="{FF2B5EF4-FFF2-40B4-BE49-F238E27FC236}">
                  <a16:creationId xmlns:a16="http://schemas.microsoft.com/office/drawing/2014/main" id="{64D8A6C9-B012-3D04-4DFD-063223007B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4785323" y="5173071"/>
              <a:ext cx="2079745" cy="1514927"/>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6F39CC34-FB4C-B8AC-794E-CDF1167BC196}"/>
                </a:ext>
              </a:extLst>
            </p:cNvPr>
            <p:cNvSpPr/>
            <p:nvPr/>
          </p:nvSpPr>
          <p:spPr>
            <a:xfrm>
              <a:off x="4892708" y="5595802"/>
              <a:ext cx="1791811" cy="8761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もっと関わって</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くれる人や企業が</a:t>
              </a:r>
              <a:endParaRPr kumimoji="1" lang="en-US" altLang="ja-JP"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a:p>
              <a:pPr algn="ctr"/>
              <a:r>
                <a:rPr kumimoji="1" lang="ja-JP" altLang="en-US" sz="1400" dirty="0">
                  <a:solidFill>
                    <a:schemeClr val="accent5">
                      <a:lumMod val="50000"/>
                    </a:schemeClr>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rPr>
                <a:t>増えるといいなぁ</a:t>
              </a:r>
            </a:p>
          </p:txBody>
        </p:sp>
      </p:grpSp>
      <p:sp>
        <p:nvSpPr>
          <p:cNvPr id="35" name="正方形/長方形 34">
            <a:extLst>
              <a:ext uri="{FF2B5EF4-FFF2-40B4-BE49-F238E27FC236}">
                <a16:creationId xmlns:a16="http://schemas.microsoft.com/office/drawing/2014/main" id="{ACC301A2-C994-F606-E2AB-D0BFF68861FA}"/>
              </a:ext>
            </a:extLst>
          </p:cNvPr>
          <p:cNvSpPr/>
          <p:nvPr/>
        </p:nvSpPr>
        <p:spPr>
          <a:xfrm>
            <a:off x="0" y="7005282"/>
            <a:ext cx="3429000" cy="213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1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開催趣旨</a:t>
            </a:r>
            <a:r>
              <a:rPr kumimoji="1" lang="en-US" altLang="ja-JP" sz="1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r>
              <a:rPr kumimoji="1" lang="ja-JP" altLang="en-US" sz="1000" dirty="0">
                <a:solidFill>
                  <a:schemeClr val="tx1"/>
                </a:solidFill>
                <a:latin typeface="メイリオ" panose="020B0604030504040204" pitchFamily="50" charset="-128"/>
                <a:ea typeface="メイリオ" panose="020B0604030504040204" pitchFamily="50" charset="-128"/>
              </a:rPr>
              <a:t>未だ猛威を振るう新型コロナウイルスや歴史的な円安、叫ばれて久しい少子高齢化など、私たちは多くの課題に直面しています。個の力では解決が困難な課題を、地域の資源を最大限に活かしながら、協働と創意工夫の力で解決していくことが必要です。</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ja-JP" altLang="en-US" sz="1000" dirty="0">
                <a:solidFill>
                  <a:schemeClr val="tx1"/>
                </a:solidFill>
                <a:latin typeface="メイリオ" panose="020B0604030504040204" pitchFamily="50" charset="-128"/>
                <a:ea typeface="メイリオ" panose="020B0604030504040204" pitchFamily="50" charset="-128"/>
              </a:rPr>
              <a:t>このワークショップは、参加者の皆さまによるダイアログ</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対話</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を通して、持続可能な地域社会の実現に必要なことを</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想像</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し、</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創造</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に向けた具体的なアクションに繋げていくことを目的とし開催します。</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040" name="Picture 16">
            <a:extLst>
              <a:ext uri="{FF2B5EF4-FFF2-40B4-BE49-F238E27FC236}">
                <a16:creationId xmlns:a16="http://schemas.microsoft.com/office/drawing/2014/main" id="{42EF2F13-F9C6-02A9-408E-0B24864EC8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8041" y="1568350"/>
            <a:ext cx="1781710" cy="915268"/>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340C2C97-98B5-92A2-2B71-E57B448B59BA}"/>
              </a:ext>
            </a:extLst>
          </p:cNvPr>
          <p:cNvSpPr/>
          <p:nvPr/>
        </p:nvSpPr>
        <p:spPr>
          <a:xfrm>
            <a:off x="5169088" y="1746043"/>
            <a:ext cx="1501255" cy="351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20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参加費無料</a:t>
            </a:r>
            <a:endParaRPr kumimoji="1" lang="en-US" altLang="ja-JP" sz="2000" b="1" dirty="0">
              <a:solidFill>
                <a:srgbClr val="FF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会場：おやま～る</a:t>
            </a:r>
            <a:endParaRPr kumimoji="0" lang="ja-JP" altLang="en-US" sz="105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33D35751-C558-FC85-BC4E-8134D17E1244}"/>
              </a:ext>
            </a:extLst>
          </p:cNvPr>
          <p:cNvSpPr/>
          <p:nvPr/>
        </p:nvSpPr>
        <p:spPr>
          <a:xfrm>
            <a:off x="3422174" y="7005282"/>
            <a:ext cx="3429000" cy="21387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1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対象者</a:t>
            </a:r>
            <a:r>
              <a:rPr kumimoji="1" lang="en-US" altLang="ja-JP" sz="1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r>
              <a:rPr kumimoji="1" lang="ja-JP" altLang="en-US" sz="1000" dirty="0">
                <a:solidFill>
                  <a:schemeClr val="tx1"/>
                </a:solidFill>
                <a:latin typeface="メイリオ" panose="020B0604030504040204" pitchFamily="50" charset="-128"/>
                <a:ea typeface="メイリオ" panose="020B0604030504040204" pitchFamily="50" charset="-128"/>
              </a:rPr>
              <a:t>小山市を担う企業や</a:t>
            </a:r>
            <a:r>
              <a:rPr kumimoji="1" lang="en-US" altLang="ja-JP" sz="1000" dirty="0">
                <a:solidFill>
                  <a:schemeClr val="tx1"/>
                </a:solidFill>
                <a:latin typeface="メイリオ" panose="020B0604030504040204" pitchFamily="50" charset="-128"/>
                <a:ea typeface="メイリオ" panose="020B0604030504040204" pitchFamily="50" charset="-128"/>
              </a:rPr>
              <a:t>NPO</a:t>
            </a:r>
            <a:r>
              <a:rPr kumimoji="1" lang="ja-JP" altLang="en-US" sz="1000" dirty="0">
                <a:solidFill>
                  <a:schemeClr val="tx1"/>
                </a:solidFill>
                <a:latin typeface="メイリオ" panose="020B0604030504040204" pitchFamily="50" charset="-128"/>
                <a:ea typeface="メイリオ" panose="020B0604030504040204" pitchFamily="50" charset="-128"/>
              </a:rPr>
              <a:t>、行政担当者、学生、地域住民の皆さまなど、テーマに関心のある方はどなたでもご参加いただけます。</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開催日程</a:t>
            </a:r>
            <a:r>
              <a:rPr kumimoji="1" lang="en-US" altLang="ja-JP"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全</a:t>
            </a:r>
            <a:r>
              <a:rPr kumimoji="1" lang="en-US" altLang="ja-JP"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3</a:t>
            </a:r>
            <a:r>
              <a:rPr kumimoji="1" lang="ja-JP" altLang="en-US"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日程での開催となります。</a:t>
            </a:r>
            <a:endParaRPr kumimoji="1" lang="en-US" altLang="ja-JP"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r>
              <a:rPr kumimoji="1" lang="en-US" altLang="ja-JP" sz="1000" dirty="0">
                <a:solidFill>
                  <a:schemeClr val="tx1"/>
                </a:solidFill>
                <a:latin typeface="メイリオ" panose="020B0604030504040204" pitchFamily="50" charset="-128"/>
                <a:ea typeface="メイリオ" panose="020B0604030504040204" pitchFamily="50" charset="-128"/>
              </a:rPr>
              <a:t>Day1</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10/16(</a:t>
            </a:r>
            <a:r>
              <a:rPr kumimoji="1" lang="ja-JP" altLang="en-US" sz="1000" dirty="0">
                <a:solidFill>
                  <a:schemeClr val="tx1"/>
                </a:solidFill>
                <a:latin typeface="メイリオ" panose="020B0604030504040204" pitchFamily="50" charset="-128"/>
                <a:ea typeface="メイリオ" panose="020B0604030504040204" pitchFamily="50" charset="-128"/>
              </a:rPr>
              <a:t>日</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13:30</a:t>
            </a:r>
            <a:r>
              <a:rPr kumimoji="1" lang="ja-JP" altLang="en-US" sz="1000" dirty="0">
                <a:solidFill>
                  <a:schemeClr val="tx1"/>
                </a:solidFill>
                <a:latin typeface="メイリオ" panose="020B0604030504040204" pitchFamily="50" charset="-128"/>
                <a:ea typeface="メイリオ" panose="020B0604030504040204" pitchFamily="50" charset="-128"/>
              </a:rPr>
              <a:t> ～ </a:t>
            </a:r>
            <a:r>
              <a:rPr kumimoji="1" lang="en-US" altLang="ja-JP" sz="1000" dirty="0">
                <a:solidFill>
                  <a:schemeClr val="tx1"/>
                </a:solidFill>
                <a:latin typeface="メイリオ" panose="020B0604030504040204" pitchFamily="50" charset="-128"/>
                <a:ea typeface="メイリオ" panose="020B0604030504040204" pitchFamily="50" charset="-128"/>
              </a:rPr>
              <a:t>16:00</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ja-JP" altLang="ja-JP" sz="1000" kern="1200" dirty="0">
                <a:solidFill>
                  <a:srgbClr val="FF0000"/>
                </a:solidFill>
                <a:effectLst/>
                <a:ea typeface="メイリオ" panose="020B0604030504040204" pitchFamily="50" charset="-128"/>
                <a:cs typeface="Times New Roman" panose="02020603050405020304" pitchFamily="18" charset="0"/>
              </a:rPr>
              <a:t>申込〆切</a:t>
            </a:r>
            <a:r>
              <a:rPr lang="ja-JP" altLang="en-US" sz="1000" kern="1200" dirty="0">
                <a:solidFill>
                  <a:srgbClr val="FF0000"/>
                </a:solidFill>
                <a:effectLst/>
                <a:ea typeface="メイリオ" panose="020B0604030504040204" pitchFamily="50" charset="-128"/>
                <a:cs typeface="Times New Roman" panose="02020603050405020304" pitchFamily="18" charset="0"/>
              </a:rPr>
              <a:t> </a:t>
            </a:r>
            <a:r>
              <a:rPr lang="ja-JP" altLang="ja-JP" sz="1000" kern="1200" dirty="0">
                <a:solidFill>
                  <a:srgbClr val="FF0000"/>
                </a:solidFill>
                <a:effectLst/>
                <a:ea typeface="メイリオ" panose="020B0604030504040204" pitchFamily="50" charset="-128"/>
                <a:cs typeface="Times New Roman" panose="02020603050405020304" pitchFamily="18" charset="0"/>
              </a:rPr>
              <a:t>10/9(日)</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en-US" altLang="ja-JP" sz="1000" dirty="0">
                <a:solidFill>
                  <a:schemeClr val="tx1"/>
                </a:solidFill>
                <a:latin typeface="メイリオ" panose="020B0604030504040204" pitchFamily="50" charset="-128"/>
                <a:ea typeface="メイリオ" panose="020B0604030504040204" pitchFamily="50" charset="-128"/>
              </a:rPr>
              <a:t>Day2</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11/  5(</a:t>
            </a:r>
            <a:r>
              <a:rPr kumimoji="1" lang="ja-JP" altLang="en-US" sz="1000" dirty="0">
                <a:solidFill>
                  <a:schemeClr val="tx1"/>
                </a:solidFill>
                <a:latin typeface="メイリオ" panose="020B0604030504040204" pitchFamily="50" charset="-128"/>
                <a:ea typeface="メイリオ" panose="020B0604030504040204" pitchFamily="50" charset="-128"/>
              </a:rPr>
              <a:t>土</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18:00</a:t>
            </a:r>
            <a:r>
              <a:rPr kumimoji="1" lang="ja-JP" altLang="en-US" sz="1000" dirty="0">
                <a:solidFill>
                  <a:schemeClr val="tx1"/>
                </a:solidFill>
                <a:latin typeface="メイリオ" panose="020B0604030504040204" pitchFamily="50" charset="-128"/>
                <a:ea typeface="メイリオ" panose="020B0604030504040204" pitchFamily="50" charset="-128"/>
              </a:rPr>
              <a:t> ～ </a:t>
            </a:r>
            <a:r>
              <a:rPr kumimoji="1" lang="en-US" altLang="ja-JP" sz="1000" dirty="0">
                <a:solidFill>
                  <a:schemeClr val="tx1"/>
                </a:solidFill>
                <a:latin typeface="メイリオ" panose="020B0604030504040204" pitchFamily="50" charset="-128"/>
                <a:ea typeface="メイリオ" panose="020B0604030504040204" pitchFamily="50" charset="-128"/>
              </a:rPr>
              <a:t>20:30</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ja-JP" altLang="ja-JP" sz="1000" kern="1200" dirty="0">
                <a:solidFill>
                  <a:srgbClr val="FF0000"/>
                </a:solidFill>
                <a:effectLst/>
                <a:ea typeface="メイリオ" panose="020B0604030504040204" pitchFamily="50" charset="-128"/>
                <a:cs typeface="Times New Roman" panose="02020603050405020304" pitchFamily="18" charset="0"/>
              </a:rPr>
              <a:t>申込〆切</a:t>
            </a:r>
            <a:r>
              <a:rPr lang="ja-JP" altLang="en-US" sz="1000" kern="1200" dirty="0">
                <a:solidFill>
                  <a:srgbClr val="FF0000"/>
                </a:solidFill>
                <a:effectLst/>
                <a:ea typeface="メイリオ" panose="020B0604030504040204" pitchFamily="50" charset="-128"/>
                <a:cs typeface="Times New Roman" panose="02020603050405020304" pitchFamily="18" charset="0"/>
              </a:rPr>
              <a:t> </a:t>
            </a:r>
            <a:r>
              <a:rPr lang="ja-JP" altLang="ja-JP" sz="1000" kern="1200" dirty="0">
                <a:solidFill>
                  <a:srgbClr val="FF0000"/>
                </a:solidFill>
                <a:effectLst/>
                <a:ea typeface="メイリオ" panose="020B0604030504040204" pitchFamily="50" charset="-128"/>
                <a:cs typeface="Times New Roman" panose="02020603050405020304" pitchFamily="18" charset="0"/>
              </a:rPr>
              <a:t>10/</a:t>
            </a:r>
            <a:r>
              <a:rPr lang="en-US" altLang="ja-JP" sz="1000" kern="1200" dirty="0">
                <a:solidFill>
                  <a:srgbClr val="FF0000"/>
                </a:solidFill>
                <a:effectLst/>
                <a:ea typeface="メイリオ" panose="020B0604030504040204" pitchFamily="50" charset="-128"/>
                <a:cs typeface="Times New Roman" panose="02020603050405020304" pitchFamily="18" charset="0"/>
              </a:rPr>
              <a:t>2</a:t>
            </a:r>
            <a:r>
              <a:rPr lang="ja-JP" altLang="ja-JP" sz="1000" kern="1200" dirty="0">
                <a:solidFill>
                  <a:srgbClr val="FF0000"/>
                </a:solidFill>
                <a:effectLst/>
                <a:ea typeface="メイリオ" panose="020B0604030504040204" pitchFamily="50" charset="-128"/>
                <a:cs typeface="Times New Roman" panose="02020603050405020304" pitchFamily="18" charset="0"/>
              </a:rPr>
              <a:t>9(</a:t>
            </a:r>
            <a:r>
              <a:rPr lang="ja-JP" altLang="en-US" sz="1000" kern="1200" dirty="0">
                <a:solidFill>
                  <a:srgbClr val="FF0000"/>
                </a:solidFill>
                <a:effectLst/>
                <a:ea typeface="メイリオ" panose="020B0604030504040204" pitchFamily="50" charset="-128"/>
                <a:cs typeface="Times New Roman" panose="02020603050405020304" pitchFamily="18" charset="0"/>
              </a:rPr>
              <a:t>土</a:t>
            </a:r>
            <a:r>
              <a:rPr lang="ja-JP" altLang="ja-JP" sz="1000" kern="1200" dirty="0">
                <a:solidFill>
                  <a:srgbClr val="FF0000"/>
                </a:solidFill>
                <a:effectLst/>
                <a:ea typeface="メイリオ" panose="020B0604030504040204" pitchFamily="50" charset="-128"/>
                <a:cs typeface="Times New Roman" panose="02020603050405020304" pitchFamily="18" charset="0"/>
              </a:rPr>
              <a:t>)</a:t>
            </a:r>
            <a:endParaRPr kumimoji="1" lang="en-US" altLang="ja-JP" sz="1000" dirty="0">
              <a:solidFill>
                <a:schemeClr val="tx1"/>
              </a:solidFill>
              <a:latin typeface="メイリオ" panose="020B0604030504040204" pitchFamily="50" charset="-128"/>
              <a:ea typeface="メイリオ" panose="020B0604030504040204" pitchFamily="50" charset="-128"/>
            </a:endParaRPr>
          </a:p>
          <a:p>
            <a:r>
              <a:rPr kumimoji="1" lang="en-US" altLang="ja-JP" sz="1000" dirty="0">
                <a:solidFill>
                  <a:schemeClr val="tx1"/>
                </a:solidFill>
                <a:latin typeface="メイリオ" panose="020B0604030504040204" pitchFamily="50" charset="-128"/>
                <a:ea typeface="メイリオ" panose="020B0604030504040204" pitchFamily="50" charset="-128"/>
              </a:rPr>
              <a:t>Day3</a:t>
            </a:r>
            <a:r>
              <a:rPr kumimoji="1" lang="ja-JP" altLang="en-US" sz="1000" dirty="0">
                <a:solidFill>
                  <a:schemeClr val="tx1"/>
                </a:solidFill>
                <a:latin typeface="メイリオ" panose="020B0604030504040204" pitchFamily="50" charset="-128"/>
                <a:ea typeface="メイリオ" panose="020B0604030504040204" pitchFamily="50" charset="-128"/>
              </a:rPr>
              <a:t>：</a:t>
            </a:r>
            <a:r>
              <a:rPr kumimoji="1" lang="en-US" altLang="ja-JP" sz="1000" dirty="0">
                <a:solidFill>
                  <a:schemeClr val="tx1"/>
                </a:solidFill>
                <a:latin typeface="メイリオ" panose="020B0604030504040204" pitchFamily="50" charset="-128"/>
                <a:ea typeface="メイリオ" panose="020B0604030504040204" pitchFamily="50" charset="-128"/>
              </a:rPr>
              <a:t>12/  5(</a:t>
            </a:r>
            <a:r>
              <a:rPr kumimoji="1" lang="ja-JP" altLang="en-US" sz="1000" dirty="0">
                <a:solidFill>
                  <a:schemeClr val="tx1"/>
                </a:solidFill>
                <a:latin typeface="メイリオ" panose="020B0604030504040204" pitchFamily="50" charset="-128"/>
                <a:ea typeface="メイリオ" panose="020B0604030504040204" pitchFamily="50" charset="-128"/>
              </a:rPr>
              <a:t>月</a:t>
            </a:r>
            <a:r>
              <a:rPr kumimoji="1" lang="en-US" altLang="ja-JP" sz="1000" dirty="0">
                <a:solidFill>
                  <a:schemeClr val="tx1"/>
                </a:solidFill>
                <a:latin typeface="メイリオ" panose="020B0604030504040204" pitchFamily="50" charset="-128"/>
                <a:ea typeface="メイリオ" panose="020B0604030504040204" pitchFamily="50" charset="-128"/>
              </a:rPr>
              <a:t>)</a:t>
            </a:r>
            <a:r>
              <a:rPr kumimoji="1" lang="ja-JP" altLang="en-US" sz="1000" dirty="0">
                <a:solidFill>
                  <a:schemeClr val="tx1"/>
                </a:solidFill>
                <a:latin typeface="メイリオ" panose="020B0604030504040204" pitchFamily="50" charset="-128"/>
                <a:ea typeface="メイリオ" panose="020B0604030504040204" pitchFamily="50" charset="-128"/>
              </a:rPr>
              <a:t> </a:t>
            </a:r>
            <a:r>
              <a:rPr kumimoji="1" lang="en-US" altLang="ja-JP" sz="1000" dirty="0">
                <a:solidFill>
                  <a:schemeClr val="tx1"/>
                </a:solidFill>
                <a:latin typeface="メイリオ" panose="020B0604030504040204" pitchFamily="50" charset="-128"/>
                <a:ea typeface="メイリオ" panose="020B0604030504040204" pitchFamily="50" charset="-128"/>
              </a:rPr>
              <a:t>18:30</a:t>
            </a:r>
            <a:r>
              <a:rPr kumimoji="1" lang="ja-JP" altLang="en-US" sz="1000" dirty="0">
                <a:solidFill>
                  <a:schemeClr val="tx1"/>
                </a:solidFill>
                <a:latin typeface="メイリオ" panose="020B0604030504040204" pitchFamily="50" charset="-128"/>
                <a:ea typeface="メイリオ" panose="020B0604030504040204" pitchFamily="50" charset="-128"/>
              </a:rPr>
              <a:t> ～ </a:t>
            </a:r>
            <a:r>
              <a:rPr kumimoji="1" lang="en-US" altLang="ja-JP" sz="1000" dirty="0">
                <a:solidFill>
                  <a:schemeClr val="tx1"/>
                </a:solidFill>
                <a:latin typeface="メイリオ" panose="020B0604030504040204" pitchFamily="50" charset="-128"/>
                <a:ea typeface="メイリオ" panose="020B0604030504040204" pitchFamily="50" charset="-128"/>
              </a:rPr>
              <a:t>20:30</a:t>
            </a:r>
            <a:r>
              <a:rPr kumimoji="1" lang="ja-JP" altLang="en-US" sz="1000" dirty="0">
                <a:solidFill>
                  <a:schemeClr val="tx1"/>
                </a:solidFill>
                <a:latin typeface="メイリオ" panose="020B0604030504040204" pitchFamily="50" charset="-128"/>
                <a:ea typeface="メイリオ" panose="020B0604030504040204" pitchFamily="50" charset="-128"/>
              </a:rPr>
              <a:t>　</a:t>
            </a:r>
            <a:r>
              <a:rPr lang="ja-JP" altLang="ja-JP" sz="1000" kern="1200" dirty="0">
                <a:solidFill>
                  <a:srgbClr val="FF0000"/>
                </a:solidFill>
                <a:effectLst/>
                <a:ea typeface="メイリオ" panose="020B0604030504040204" pitchFamily="50" charset="-128"/>
                <a:cs typeface="Times New Roman" panose="02020603050405020304" pitchFamily="18" charset="0"/>
              </a:rPr>
              <a:t>申込〆切</a:t>
            </a:r>
            <a:r>
              <a:rPr lang="ja-JP" altLang="en-US" sz="1000" kern="1200" dirty="0">
                <a:solidFill>
                  <a:srgbClr val="FF0000"/>
                </a:solidFill>
                <a:effectLst/>
                <a:ea typeface="メイリオ" panose="020B0604030504040204" pitchFamily="50" charset="-128"/>
                <a:cs typeface="Times New Roman" panose="02020603050405020304" pitchFamily="18" charset="0"/>
              </a:rPr>
              <a:t> </a:t>
            </a:r>
            <a:r>
              <a:rPr lang="en-US" altLang="ja-JP" sz="1000" dirty="0">
                <a:solidFill>
                  <a:srgbClr val="FF0000"/>
                </a:solidFill>
                <a:ea typeface="メイリオ" panose="020B0604030504040204" pitchFamily="50" charset="-128"/>
                <a:cs typeface="Times New Roman" panose="02020603050405020304" pitchFamily="18" charset="0"/>
              </a:rPr>
              <a:t>11</a:t>
            </a:r>
            <a:r>
              <a:rPr lang="ja-JP" altLang="ja-JP" sz="1000" kern="1200" dirty="0">
                <a:solidFill>
                  <a:srgbClr val="FF0000"/>
                </a:solidFill>
                <a:effectLst/>
                <a:ea typeface="メイリオ" panose="020B0604030504040204" pitchFamily="50" charset="-128"/>
                <a:cs typeface="Times New Roman" panose="02020603050405020304" pitchFamily="18" charset="0"/>
              </a:rPr>
              <a:t>/</a:t>
            </a:r>
            <a:r>
              <a:rPr lang="en-US" altLang="ja-JP" sz="1000" dirty="0">
                <a:solidFill>
                  <a:srgbClr val="FF0000"/>
                </a:solidFill>
                <a:ea typeface="メイリオ" panose="020B0604030504040204" pitchFamily="50" charset="-128"/>
                <a:cs typeface="Times New Roman" panose="02020603050405020304" pitchFamily="18" charset="0"/>
              </a:rPr>
              <a:t>28</a:t>
            </a:r>
            <a:r>
              <a:rPr lang="ja-JP" altLang="ja-JP" sz="1000" kern="1200" dirty="0">
                <a:solidFill>
                  <a:srgbClr val="FF0000"/>
                </a:solidFill>
                <a:effectLst/>
                <a:ea typeface="メイリオ" panose="020B0604030504040204" pitchFamily="50" charset="-128"/>
                <a:cs typeface="Times New Roman" panose="02020603050405020304" pitchFamily="18" charset="0"/>
              </a:rPr>
              <a:t>(日)</a:t>
            </a:r>
            <a:endParaRPr kumimoji="1" lang="en-US" altLang="ja-JP" sz="1000" dirty="0">
              <a:solidFill>
                <a:schemeClr val="tx1"/>
              </a:solidFill>
              <a:latin typeface="メイリオ" panose="020B0604030504040204" pitchFamily="50" charset="-128"/>
              <a:ea typeface="メイリオ" panose="020B0604030504040204" pitchFamily="50" charset="-128"/>
            </a:endParaRPr>
          </a:p>
          <a:p>
            <a:endParaRPr kumimoji="1" lang="en-US" altLang="ja-JP" sz="1350" dirty="0">
              <a:solidFill>
                <a:srgbClr val="0070C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a:t>
            </a:r>
            <a:r>
              <a:rPr kumimoji="1" lang="ja-JP" altLang="en-US" sz="110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定員</a:t>
            </a:r>
            <a:r>
              <a:rPr kumimoji="1" lang="en-US" altLang="ja-JP" sz="11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a:t>
            </a:r>
            <a:r>
              <a:rPr kumimoji="1" lang="en-US" altLang="ja-JP" sz="1000" dirty="0">
                <a:solidFill>
                  <a:prstClr val="black"/>
                </a:solidFill>
                <a:latin typeface="メイリオ" panose="020B0604030504040204" pitchFamily="50" charset="-128"/>
                <a:ea typeface="メイリオ" panose="020B0604030504040204" pitchFamily="50" charset="-128"/>
              </a:rPr>
              <a:t>30</a:t>
            </a:r>
            <a:r>
              <a:rPr kumimoji="1" lang="ja-JP" altLang="en-US" sz="1000" dirty="0">
                <a:solidFill>
                  <a:prstClr val="black"/>
                </a:solidFill>
                <a:latin typeface="メイリオ" panose="020B0604030504040204" pitchFamily="50" charset="-128"/>
                <a:ea typeface="メイリオ" panose="020B0604030504040204" pitchFamily="50" charset="-128"/>
              </a:rPr>
              <a:t>名 </a:t>
            </a:r>
            <a:r>
              <a:rPr kumimoji="1" lang="en-US" altLang="ja-JP" sz="800" dirty="0">
                <a:solidFill>
                  <a:prstClr val="black"/>
                </a:solidFill>
                <a:latin typeface="メイリオ" panose="020B0604030504040204" pitchFamily="50" charset="-128"/>
                <a:ea typeface="メイリオ" panose="020B0604030504040204" pitchFamily="50" charset="-128"/>
              </a:rPr>
              <a:t>(</a:t>
            </a:r>
            <a:r>
              <a:rPr kumimoji="1" lang="ja-JP" altLang="en-US" sz="800" dirty="0">
                <a:solidFill>
                  <a:prstClr val="black"/>
                </a:solidFill>
                <a:latin typeface="メイリオ" panose="020B0604030504040204" pitchFamily="50" charset="-128"/>
                <a:ea typeface="メイリオ" panose="020B0604030504040204" pitchFamily="50" charset="-128"/>
              </a:rPr>
              <a:t>定員に達し次第、締め切りとさせていただきます</a:t>
            </a:r>
            <a:r>
              <a:rPr kumimoji="1" lang="en-US" altLang="ja-JP" sz="800" dirty="0">
                <a:solidFill>
                  <a:prstClr val="black"/>
                </a:solidFill>
                <a:latin typeface="メイリオ" panose="020B0604030504040204" pitchFamily="50" charset="-128"/>
                <a:ea typeface="メイリオ"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dirty="0">
              <a:solidFill>
                <a:prstClr val="black"/>
              </a:solidFill>
              <a:latin typeface="メイリオ" panose="020B0604030504040204" pitchFamily="50" charset="-128"/>
              <a:ea typeface="メイリオ" panose="020B0604030504040204" pitchFamily="50" charset="-128"/>
            </a:endParaRPr>
          </a:p>
          <a:p>
            <a:pPr>
              <a:defRPr/>
            </a:pPr>
            <a:r>
              <a:rPr kumimoji="1" lang="en-US" altLang="ja-JP" sz="1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1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実施内容と申込要領については裏面をご参照ください。</a:t>
            </a:r>
            <a:endParaRPr kumimoji="1" lang="ja-JP" altLang="en-US" sz="1350" dirty="0">
              <a:solidFill>
                <a:srgbClr val="0070C0"/>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8B804D5-CBE6-0A4D-3E9B-2F90856270E0}"/>
              </a:ext>
            </a:extLst>
          </p:cNvPr>
          <p:cNvSpPr txBox="1"/>
          <p:nvPr/>
        </p:nvSpPr>
        <p:spPr>
          <a:xfrm>
            <a:off x="5575113" y="7005282"/>
            <a:ext cx="1225726"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dirty="0">
                <a:solidFill>
                  <a:prstClr val="black"/>
                </a:solidFill>
                <a:latin typeface="メイリオ" panose="020B0604030504040204" pitchFamily="50" charset="-128"/>
                <a:ea typeface="メイリオ" panose="020B0604030504040204" pitchFamily="50" charset="-128"/>
              </a:rPr>
              <a:t>↑予約フォーム</a:t>
            </a: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pic>
        <p:nvPicPr>
          <p:cNvPr id="11" name="Picture 2">
            <a:extLst>
              <a:ext uri="{FF2B5EF4-FFF2-40B4-BE49-F238E27FC236}">
                <a16:creationId xmlns:a16="http://schemas.microsoft.com/office/drawing/2014/main" id="{F88B4425-C627-436C-7A7A-FB05E133652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53964" y="6263163"/>
            <a:ext cx="759598" cy="75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5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C6755CB-2F93-4442-358C-64CFE8F68A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60651"/>
          <a:stretch/>
        </p:blipFill>
        <p:spPr bwMode="auto">
          <a:xfrm>
            <a:off x="-4" y="4451130"/>
            <a:ext cx="6858000" cy="15493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CC12ECF-5D0F-EF10-9E23-DBC939D55D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361667"/>
            <a:ext cx="6858000" cy="40894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a:extLst>
              <a:ext uri="{FF2B5EF4-FFF2-40B4-BE49-F238E27FC236}">
                <a16:creationId xmlns:a16="http://schemas.microsoft.com/office/drawing/2014/main" id="{1DF4326E-D92F-13C0-69F2-0DA1462706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89" y="6401838"/>
            <a:ext cx="5597097" cy="181411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800FF59C-F9EE-7CC7-5C33-5BD98D1124C2}"/>
              </a:ext>
            </a:extLst>
          </p:cNvPr>
          <p:cNvPicPr>
            <a:picLocks noChangeAspect="1"/>
          </p:cNvPicPr>
          <p:nvPr/>
        </p:nvPicPr>
        <p:blipFill rotWithShape="1">
          <a:blip r:embed="rId4"/>
          <a:srcRect l="39526" t="33005" r="40544" b="35530"/>
          <a:stretch/>
        </p:blipFill>
        <p:spPr>
          <a:xfrm>
            <a:off x="246723" y="6973448"/>
            <a:ext cx="961411" cy="10138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0" name="テキスト プレースホルダ 8">
            <a:extLst>
              <a:ext uri="{FF2B5EF4-FFF2-40B4-BE49-F238E27FC236}">
                <a16:creationId xmlns:a16="http://schemas.microsoft.com/office/drawing/2014/main" id="{28FCBB07-A618-8793-A83A-C25A4931F542}"/>
              </a:ext>
            </a:extLst>
          </p:cNvPr>
          <p:cNvSpPr>
            <a:spLocks/>
          </p:cNvSpPr>
          <p:nvPr/>
        </p:nvSpPr>
        <p:spPr bwMode="auto">
          <a:xfrm>
            <a:off x="60391" y="6534163"/>
            <a:ext cx="6832788" cy="401445"/>
          </a:xfrm>
          <a:prstGeom prst="rect">
            <a:avLst/>
          </a:prstGeom>
          <a:noFill/>
          <a:ln>
            <a:noFill/>
          </a:ln>
          <a:effectLst/>
        </p:spPr>
        <p:txBody>
          <a:bodyPr lIns="0" tIns="72000" rIns="0" bIns="0" anchor="ctr" anchorCtr="0">
            <a:noAutofit/>
          </a:bodyPr>
          <a:lstStyle/>
          <a:p>
            <a:pPr marL="0" marR="0" lvl="0" indent="0" algn="l" defTabSz="457200" eaLnBrk="1" fontAlgn="auto" latinLnBrk="0" hangingPunct="1">
              <a:lnSpc>
                <a:spcPct val="100000"/>
              </a:lnSpc>
              <a:spcBef>
                <a:spcPct val="20000"/>
              </a:spcBef>
              <a:spcAft>
                <a:spcPts val="0"/>
              </a:spcAft>
              <a:buClrTx/>
              <a:buSzTx/>
              <a:buFontTx/>
              <a:buNone/>
              <a:tabLst/>
              <a:defRPr/>
            </a:pPr>
            <a:r>
              <a:rPr kumimoji="1" lang="ja-JP" altLang="en-US" sz="1600" b="1" i="0"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16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コーディネーター</a:t>
            </a:r>
            <a:r>
              <a:rPr kumimoji="1" lang="ja-JP" altLang="en-US" sz="16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紹介</a:t>
            </a:r>
            <a:endParaRPr kumimoji="1" lang="en-US" altLang="ja-JP" sz="1600" b="1" i="0" u="sng"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521293E8-D9B9-913E-5CB7-118068A7E8AD}"/>
              </a:ext>
            </a:extLst>
          </p:cNvPr>
          <p:cNvSpPr/>
          <p:nvPr/>
        </p:nvSpPr>
        <p:spPr>
          <a:xfrm>
            <a:off x="1243315" y="6977601"/>
            <a:ext cx="4371372" cy="1013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メイリオ" panose="020B0604030504040204" pitchFamily="50" charset="-128"/>
                <a:ea typeface="メイリオ" panose="020B0604030504040204" pitchFamily="50" charset="-128"/>
              </a:rPr>
              <a:t>板倉 一平（いたくら いっぺい）</a:t>
            </a:r>
            <a:endPar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一社</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)Beyond SDGs Japan</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認定</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『SDGs</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ビジネスマスター</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子どもと大人の</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SDGs</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学習ゲーム </a:t>
            </a:r>
            <a:r>
              <a:rPr kumimoji="1" lang="en-US" altLang="ja-JP"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Get The Point』</a:t>
            </a: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認定ファシリテーター</a:t>
            </a:r>
            <a:endParaRPr kumimoji="1" lang="en-US" altLang="ja-JP" sz="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ほけんプロジェ 法人ビジネス戦略室 所属</a:t>
            </a: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5" name="Picture 2">
            <a:extLst>
              <a:ext uri="{FF2B5EF4-FFF2-40B4-BE49-F238E27FC236}">
                <a16:creationId xmlns:a16="http://schemas.microsoft.com/office/drawing/2014/main" id="{38218DCA-1972-8E84-9CA1-B58A8C17A1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9805"/>
          <a:stretch/>
        </p:blipFill>
        <p:spPr bwMode="auto">
          <a:xfrm>
            <a:off x="-9" y="6021270"/>
            <a:ext cx="6858000" cy="41400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7FBA2E38-2730-E850-7D47-AE171F83CA62}"/>
              </a:ext>
            </a:extLst>
          </p:cNvPr>
          <p:cNvSpPr txBox="1"/>
          <p:nvPr/>
        </p:nvSpPr>
        <p:spPr>
          <a:xfrm>
            <a:off x="5587076" y="7516256"/>
            <a:ext cx="1225726"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a:t>
            </a:r>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予約フォーム</a:t>
            </a:r>
            <a:endParaRPr kumimoji="1" lang="en-US" altLang="ja-JP" sz="1200" b="1"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はこちら！</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023FD07E-B260-BB8B-1910-32AEA711ECC6}"/>
              </a:ext>
            </a:extLst>
          </p:cNvPr>
          <p:cNvSpPr/>
          <p:nvPr/>
        </p:nvSpPr>
        <p:spPr>
          <a:xfrm>
            <a:off x="17589" y="8219464"/>
            <a:ext cx="6825405" cy="923330"/>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B41521E-4164-55B3-5923-92D9DEEDAFED}"/>
              </a:ext>
            </a:extLst>
          </p:cNvPr>
          <p:cNvSpPr txBox="1"/>
          <p:nvPr/>
        </p:nvSpPr>
        <p:spPr>
          <a:xfrm>
            <a:off x="15006" y="8394980"/>
            <a:ext cx="6842993" cy="692497"/>
          </a:xfrm>
          <a:prstGeom prst="rect">
            <a:avLst/>
          </a:prstGeom>
          <a:noFill/>
        </p:spPr>
        <p:txBody>
          <a:bodyPr wrap="square" rtlCol="0">
            <a:spAutoFit/>
          </a:bodyPr>
          <a:lstStyle/>
          <a:p>
            <a:r>
              <a:rPr kumimoji="1" lang="ja-JP" altLang="en-US" sz="1600" dirty="0">
                <a:latin typeface="メイリオ" panose="020B0604030504040204" pitchFamily="50" charset="-128"/>
                <a:ea typeface="メイリオ" panose="020B0604030504040204" pitchFamily="50" charset="-128"/>
              </a:rPr>
              <a:t>共催：小山市市民活動センター おやま～る　</a:t>
            </a:r>
            <a:r>
              <a:rPr kumimoji="1" lang="en-US" altLang="ja-JP" sz="1600" dirty="0">
                <a:latin typeface="メイリオ" panose="020B0604030504040204" pitchFamily="50" charset="-128"/>
                <a:ea typeface="メイリオ" panose="020B0604030504040204" pitchFamily="50" charset="-128"/>
              </a:rPr>
              <a:t>/</a:t>
            </a:r>
          </a:p>
          <a:p>
            <a:endParaRPr kumimoji="1" lang="en-US" altLang="ja-JP" sz="7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問合せ先：小山市市民活動センター　おやま～る　　☎</a:t>
            </a:r>
            <a:r>
              <a:rPr kumimoji="1" lang="en-US" altLang="ja-JP" sz="1600" dirty="0">
                <a:latin typeface="メイリオ" panose="020B0604030504040204" pitchFamily="50" charset="-128"/>
                <a:ea typeface="メイリオ" panose="020B0604030504040204" pitchFamily="50" charset="-128"/>
              </a:rPr>
              <a:t>0285-20-5562</a:t>
            </a:r>
          </a:p>
        </p:txBody>
      </p:sp>
      <p:pic>
        <p:nvPicPr>
          <p:cNvPr id="15" name="図 14">
            <a:extLst>
              <a:ext uri="{FF2B5EF4-FFF2-40B4-BE49-F238E27FC236}">
                <a16:creationId xmlns:a16="http://schemas.microsoft.com/office/drawing/2014/main" id="{EB629D19-9FCB-E649-1C5D-948E853988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60490" y="8298527"/>
            <a:ext cx="1523786" cy="424790"/>
          </a:xfrm>
          <a:prstGeom prst="rect">
            <a:avLst/>
          </a:prstGeom>
        </p:spPr>
      </p:pic>
      <p:sp>
        <p:nvSpPr>
          <p:cNvPr id="18" name="正方形/長方形 17">
            <a:extLst>
              <a:ext uri="{FF2B5EF4-FFF2-40B4-BE49-F238E27FC236}">
                <a16:creationId xmlns:a16="http://schemas.microsoft.com/office/drawing/2014/main" id="{E20D5BD5-BF93-8CEB-9011-89076E11C6A1}"/>
              </a:ext>
            </a:extLst>
          </p:cNvPr>
          <p:cNvSpPr/>
          <p:nvPr/>
        </p:nvSpPr>
        <p:spPr>
          <a:xfrm>
            <a:off x="-1" y="746077"/>
            <a:ext cx="6857999" cy="21033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b="1"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《Day1</a:t>
            </a:r>
            <a:r>
              <a:rPr kumimoji="1" lang="ja-JP" altLang="en-US" sz="1400" b="1" u="sng"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 </a:t>
            </a: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Day2》</a:t>
            </a:r>
            <a:r>
              <a:rPr kumimoji="1" lang="en-US" altLang="ja-JP" sz="1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※2</a:t>
            </a:r>
            <a:r>
              <a:rPr kumimoji="1" lang="ja-JP" altLang="en-US" sz="12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日程については</a:t>
            </a:r>
            <a:r>
              <a:rPr kumimoji="1" lang="ja-JP" altLang="en-US" sz="1200" b="1" u="sng"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同じ内容で実施します。</a:t>
            </a:r>
            <a:r>
              <a:rPr kumimoji="1" lang="en-US" altLang="ja-JP" sz="1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1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両日参加も可</a:t>
            </a:r>
            <a:r>
              <a:rPr kumimoji="1" lang="en-US" altLang="ja-JP" sz="12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dirty="0">
                <a:solidFill>
                  <a:prstClr val="black"/>
                </a:solidFill>
                <a:latin typeface="メイリオ" panose="020B0604030504040204" pitchFamily="50" charset="-128"/>
                <a:ea typeface="メイリオ" panose="020B0604030504040204" pitchFamily="50" charset="-128"/>
              </a:rPr>
              <a:t>　</a:t>
            </a:r>
            <a:r>
              <a:rPr kumimoji="1" lang="ja-JP" altLang="en-US" sz="1400" b="1" dirty="0">
                <a:solidFill>
                  <a:prstClr val="black"/>
                </a:solidFill>
                <a:latin typeface="メイリオ" panose="020B0604030504040204" pitchFamily="50" charset="-128"/>
                <a:ea typeface="メイリオ" panose="020B0604030504040204" pitchFamily="50" charset="-128"/>
              </a:rPr>
              <a:t>　</a:t>
            </a:r>
            <a:r>
              <a:rPr kumimoji="1" lang="en-US" altLang="ja-JP" sz="1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r>
              <a:rPr kumimoji="1" lang="ja-JP" altLang="en-US" sz="1400" b="1" u="sng"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学ぶ</a:t>
            </a:r>
            <a:r>
              <a:rPr kumimoji="1" lang="en-US" altLang="ja-JP" sz="1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r>
              <a:rPr kumimoji="1" lang="ja-JP" altLang="en-US" sz="1400" b="1" dirty="0">
                <a:solidFill>
                  <a:prstClr val="black"/>
                </a:solidFill>
                <a:latin typeface="メイリオ" panose="020B0604030504040204" pitchFamily="50" charset="-128"/>
                <a:ea typeface="メイリオ" panose="020B0604030504040204" pitchFamily="50" charset="-128"/>
              </a:rPr>
              <a:t>持続可能な事業活動とは？</a:t>
            </a:r>
            <a:r>
              <a:rPr kumimoji="1" lang="en-US" altLang="ja-JP" sz="1400" b="1"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　　　　</a:t>
            </a:r>
            <a:r>
              <a:rPr kumimoji="1" lang="en-US" altLang="ja-JP" sz="1200" dirty="0">
                <a:solidFill>
                  <a:prstClr val="black"/>
                </a:solidFill>
                <a:latin typeface="メイリオ" panose="020B0604030504040204" pitchFamily="50" charset="-128"/>
                <a:ea typeface="メイリオ" panose="020B0604030504040204" pitchFamily="50" charset="-128"/>
              </a:rPr>
              <a:t>《『CSR</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CSV</a:t>
            </a: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en-US" altLang="ja-JP" sz="1200" dirty="0">
                <a:solidFill>
                  <a:prstClr val="black"/>
                </a:solidFill>
                <a:latin typeface="メイリオ" panose="020B0604030504040204" pitchFamily="50" charset="-128"/>
                <a:ea typeface="メイリオ" panose="020B0604030504040204" pitchFamily="50" charset="-128"/>
              </a:rPr>
              <a:t>SDGs』》</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　　　　</a:t>
            </a:r>
            <a:r>
              <a:rPr kumimoji="1" lang="en-US" altLang="ja-JP"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r>
              <a:rPr kumimoji="1" lang="ja-JP" altLang="en-US"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三方良し経営</a:t>
            </a:r>
            <a:r>
              <a:rPr kumimoji="1" lang="en-US" altLang="ja-JP"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r>
              <a:rPr kumimoji="1" lang="ja-JP" altLang="en-US"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では不十分？今求められる</a:t>
            </a:r>
            <a:r>
              <a:rPr kumimoji="1" lang="en-US" altLang="ja-JP"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r>
              <a:rPr kumimoji="1" lang="ja-JP" altLang="en-US"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六方良し経営</a:t>
            </a:r>
            <a:r>
              <a:rPr kumimoji="1" lang="en-US" altLang="ja-JP"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r>
              <a:rPr kumimoji="1" lang="ja-JP" altLang="en-US"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とは</a:t>
            </a:r>
            <a:r>
              <a:rPr kumimoji="1" lang="en-US" altLang="ja-JP" sz="1200" i="0"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メイリオ" panose="020B0604030504040204" pitchFamily="50" charset="-128"/>
                <a:ea typeface="メイリオ" panose="020B0604030504040204" pitchFamily="50" charset="-128"/>
              </a:rPr>
              <a:t>　　　　</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しかたない</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から</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なんとかしなきゃ</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へ</a:t>
            </a:r>
            <a:r>
              <a:rPr kumimoji="1" lang="en-US" altLang="ja-JP" sz="1200" dirty="0">
                <a:solidFill>
                  <a:prstClr val="black"/>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endParaRPr kumimoji="1" lang="en-US" altLang="ja-JP" sz="12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体験する</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】『SDGs</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アクションカードゲーム</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X(</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クロス</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400" b="1"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トレードオフ構造を解消するアイデアを創出！</a:t>
            </a:r>
            <a:r>
              <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　　　　　</a:t>
            </a:r>
            <a:r>
              <a:rPr kumimoji="1" lang="en-US" altLang="ja-JP" sz="800" dirty="0">
                <a:solidFill>
                  <a:prstClr val="black"/>
                </a:solidFill>
                <a:latin typeface="メイリオ" panose="020B0604030504040204" pitchFamily="50" charset="-128"/>
                <a:ea typeface="メイリオ" panose="020B0604030504040204" pitchFamily="50" charset="-128"/>
              </a:rPr>
              <a:t>※</a:t>
            </a:r>
            <a:r>
              <a:rPr kumimoji="1" lang="ja-JP" altLang="en-US" sz="800" dirty="0">
                <a:solidFill>
                  <a:prstClr val="black"/>
                </a:solidFill>
                <a:latin typeface="メイリオ" panose="020B0604030504040204" pitchFamily="50" charset="-128"/>
                <a:ea typeface="メイリオ" panose="020B0604030504040204" pitchFamily="50" charset="-128"/>
              </a:rPr>
              <a:t>トレードオフ：何かを達成するために何かを犠牲にしなければならない状況</a:t>
            </a:r>
            <a:endParaRPr kumimoji="1" lang="en-US" altLang="ja-JP" sz="800"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1"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9" name="矢印: 下 18">
            <a:extLst>
              <a:ext uri="{FF2B5EF4-FFF2-40B4-BE49-F238E27FC236}">
                <a16:creationId xmlns:a16="http://schemas.microsoft.com/office/drawing/2014/main" id="{8DBDE08B-4D94-E6EE-B62E-F1B80DEB8F77}"/>
              </a:ext>
            </a:extLst>
          </p:cNvPr>
          <p:cNvSpPr/>
          <p:nvPr/>
        </p:nvSpPr>
        <p:spPr>
          <a:xfrm>
            <a:off x="3269372" y="2849467"/>
            <a:ext cx="319233" cy="218961"/>
          </a:xfrm>
          <a:prstGeom prst="down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20" name="正方形/長方形 19">
            <a:extLst>
              <a:ext uri="{FF2B5EF4-FFF2-40B4-BE49-F238E27FC236}">
                <a16:creationId xmlns:a16="http://schemas.microsoft.com/office/drawing/2014/main" id="{5A0031B0-91F5-9253-7144-E8441F7D3966}"/>
              </a:ext>
            </a:extLst>
          </p:cNvPr>
          <p:cNvSpPr/>
          <p:nvPr/>
        </p:nvSpPr>
        <p:spPr>
          <a:xfrm>
            <a:off x="825679" y="3162639"/>
            <a:ext cx="5206621" cy="7665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lnSpc>
                <a:spcPct val="115000"/>
              </a:lnSpc>
            </a:pPr>
            <a:r>
              <a:rPr lang="ja-JP" altLang="ja-JP" sz="2000" b="1" kern="12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a:t>
            </a:r>
            <a:r>
              <a:rPr lang="ja-JP" altLang="en-US" sz="2000" b="1" kern="12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 </a:t>
            </a:r>
            <a:r>
              <a:rPr lang="ja-JP" altLang="ja-JP" sz="2000" b="1" u="sng" kern="1200" dirty="0">
                <a:solidFill>
                  <a:srgbClr val="FF0000"/>
                </a:solidFill>
                <a:effectLst>
                  <a:outerShdw blurRad="38100" dist="38100" dir="2700000" algn="tl">
                    <a:srgbClr val="000000">
                      <a:alpha val="43000"/>
                    </a:srgbClr>
                  </a:outerShdw>
                </a:effectLst>
                <a:latin typeface="Arial" panose="020B0604020202020204" pitchFamily="34" charset="0"/>
                <a:ea typeface="ＭＳ Ｐゴシック" panose="020B0600070205080204" pitchFamily="50" charset="-128"/>
                <a:cs typeface="Times New Roman" panose="02020603050405020304" pitchFamily="18" charset="0"/>
              </a:rPr>
              <a:t>対話する</a:t>
            </a:r>
            <a:r>
              <a:rPr lang="ja-JP" altLang="en-US" sz="2000" b="1" kern="1200" dirty="0">
                <a:solidFill>
                  <a:srgbClr val="FF0000"/>
                </a:solidFill>
                <a:effectLst>
                  <a:outerShdw blurRad="38100" dist="38100" dir="2700000" algn="tl">
                    <a:srgbClr val="000000">
                      <a:alpha val="43000"/>
                    </a:srgbClr>
                  </a:outerShdw>
                </a:effectLst>
                <a:latin typeface="Arial" panose="020B0604020202020204" pitchFamily="34" charset="0"/>
                <a:ea typeface="ＭＳ Ｐゴシック" panose="020B0600070205080204" pitchFamily="50" charset="-128"/>
                <a:cs typeface="Times New Roman" panose="02020603050405020304" pitchFamily="18" charset="0"/>
              </a:rPr>
              <a:t> </a:t>
            </a:r>
            <a:r>
              <a:rPr lang="ja-JP" altLang="ja-JP" sz="2000" b="1" kern="12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a:t>
            </a:r>
            <a:endParaRPr lang="en-US" altLang="ja-JP" sz="2000" dirty="0">
              <a:latin typeface="Arial" panose="020B0604020202020204" pitchFamily="34" charset="0"/>
              <a:ea typeface="ＭＳ 明朝" panose="02020609040205080304" pitchFamily="17" charset="-128"/>
            </a:endParaRPr>
          </a:p>
          <a:p>
            <a:pPr algn="ctr" fontAlgn="base">
              <a:lnSpc>
                <a:spcPct val="115000"/>
              </a:lnSpc>
            </a:pPr>
            <a:r>
              <a:rPr lang="ja-JP" altLang="ja-JP" sz="1800" b="1" kern="1200" dirty="0">
                <a:solidFill>
                  <a:srgbClr val="FF0000"/>
                </a:solidFill>
                <a:effectLst/>
                <a:ea typeface="ＭＳ Ｐゴシック" panose="020B0600070205080204" pitchFamily="50" charset="-128"/>
                <a:cs typeface="Times New Roman" panose="02020603050405020304" pitchFamily="18" charset="0"/>
              </a:rPr>
              <a:t>『共感した相手とつながり、協働のきっかけを探る』</a:t>
            </a: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1" name="正方形/長方形 20">
            <a:extLst>
              <a:ext uri="{FF2B5EF4-FFF2-40B4-BE49-F238E27FC236}">
                <a16:creationId xmlns:a16="http://schemas.microsoft.com/office/drawing/2014/main" id="{FFAC4CF0-A0AA-9481-53A2-92AFFB585D12}"/>
              </a:ext>
            </a:extLst>
          </p:cNvPr>
          <p:cNvSpPr/>
          <p:nvPr/>
        </p:nvSpPr>
        <p:spPr>
          <a:xfrm>
            <a:off x="-1" y="0"/>
            <a:ext cx="1719619" cy="372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000" b="1" dirty="0">
                <a:solidFill>
                  <a:schemeClr val="accent5">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2000" b="1" u="sng" dirty="0">
                <a:solidFill>
                  <a:schemeClr val="accent5">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実施内容</a:t>
            </a:r>
            <a:r>
              <a:rPr kumimoji="1" lang="en-US" altLang="ja-JP" sz="2000" b="1" dirty="0">
                <a:solidFill>
                  <a:schemeClr val="accent5">
                    <a:lumMod val="50000"/>
                  </a:schemeClr>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2" name="正方形/長方形 21">
            <a:extLst>
              <a:ext uri="{FF2B5EF4-FFF2-40B4-BE49-F238E27FC236}">
                <a16:creationId xmlns:a16="http://schemas.microsoft.com/office/drawing/2014/main" id="{1BCB152B-B426-762D-E572-0C19A4FD1A34}"/>
              </a:ext>
            </a:extLst>
          </p:cNvPr>
          <p:cNvSpPr/>
          <p:nvPr/>
        </p:nvSpPr>
        <p:spPr>
          <a:xfrm>
            <a:off x="1" y="4809171"/>
            <a:ext cx="6857999" cy="1256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600" b="1" noProof="0"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kumimoji="1" lang="en-US" altLang="ja-JP" sz="16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《Day3》</a:t>
            </a:r>
            <a:r>
              <a:rPr kumimoji="1" lang="en-US" altLang="ja-JP" sz="1400" b="1" u="sng"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kumimoji="1" lang="ja-JP" altLang="en-US" sz="1400" b="1" u="sng"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協働で創るアクションプラン</a:t>
            </a:r>
            <a:r>
              <a:rPr kumimoji="1" lang="en-US" altLang="ja-JP" sz="1400" b="1" u="sng" dirty="0">
                <a:solidFill>
                  <a:prstClr val="black"/>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E348A062-78A4-1897-1F27-61BE07C5BD7B}"/>
              </a:ext>
            </a:extLst>
          </p:cNvPr>
          <p:cNvSpPr/>
          <p:nvPr/>
        </p:nvSpPr>
        <p:spPr>
          <a:xfrm>
            <a:off x="825677" y="5211551"/>
            <a:ext cx="5206621" cy="76654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fontAlgn="base">
              <a:lnSpc>
                <a:spcPct val="115000"/>
              </a:lnSpc>
            </a:pPr>
            <a:r>
              <a:rPr lang="ja-JP" altLang="ja-JP" sz="2000" b="1" kern="12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a:t>
            </a:r>
            <a:r>
              <a:rPr lang="ja-JP" altLang="en-US" sz="2000" b="1" kern="12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 </a:t>
            </a:r>
            <a:r>
              <a:rPr lang="ja-JP" altLang="en-US" sz="2000" b="1" u="sng" dirty="0">
                <a:solidFill>
                  <a:srgbClr val="FF0000"/>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50" charset="-128"/>
                <a:cs typeface="Times New Roman" panose="02020603050405020304" pitchFamily="18" charset="0"/>
              </a:rPr>
              <a:t>さらに</a:t>
            </a:r>
            <a:r>
              <a:rPr lang="ja-JP" altLang="ja-JP" sz="2000" b="1" u="sng" kern="1200" dirty="0">
                <a:solidFill>
                  <a:srgbClr val="FF0000"/>
                </a:solidFill>
                <a:effectLst>
                  <a:outerShdw blurRad="38100" dist="38100" dir="2700000" algn="tl">
                    <a:srgbClr val="000000">
                      <a:alpha val="43000"/>
                    </a:srgbClr>
                  </a:outerShdw>
                </a:effectLst>
                <a:latin typeface="Arial" panose="020B0604020202020204" pitchFamily="34" charset="0"/>
                <a:ea typeface="ＭＳ Ｐゴシック" panose="020B0600070205080204" pitchFamily="50" charset="-128"/>
                <a:cs typeface="Times New Roman" panose="02020603050405020304" pitchFamily="18" charset="0"/>
              </a:rPr>
              <a:t>対話する</a:t>
            </a:r>
            <a:r>
              <a:rPr lang="ja-JP" altLang="en-US" sz="2000" b="1" kern="1200" dirty="0">
                <a:solidFill>
                  <a:srgbClr val="FF0000"/>
                </a:solidFill>
                <a:effectLst>
                  <a:outerShdw blurRad="38100" dist="38100" dir="2700000" algn="tl">
                    <a:srgbClr val="000000">
                      <a:alpha val="43000"/>
                    </a:srgbClr>
                  </a:outerShdw>
                </a:effectLst>
                <a:latin typeface="Arial" panose="020B0604020202020204" pitchFamily="34" charset="0"/>
                <a:ea typeface="ＭＳ Ｐゴシック" panose="020B0600070205080204" pitchFamily="50" charset="-128"/>
                <a:cs typeface="Times New Roman" panose="02020603050405020304" pitchFamily="18" charset="0"/>
              </a:rPr>
              <a:t> </a:t>
            </a:r>
            <a:r>
              <a:rPr lang="ja-JP" altLang="ja-JP" sz="2000" b="1" kern="1200" dirty="0">
                <a:solidFill>
                  <a:srgbClr val="FF0000"/>
                </a:solidFill>
                <a:effectLst/>
                <a:latin typeface="Arial" panose="020B0604020202020204" pitchFamily="34" charset="0"/>
                <a:ea typeface="ＭＳ Ｐゴシック" panose="020B0600070205080204" pitchFamily="50" charset="-128"/>
                <a:cs typeface="Times New Roman" panose="02020603050405020304" pitchFamily="18" charset="0"/>
              </a:rPr>
              <a:t>】◆◆◆</a:t>
            </a:r>
            <a:endParaRPr lang="en-US" altLang="ja-JP" sz="2000" dirty="0">
              <a:latin typeface="Arial" panose="020B0604020202020204" pitchFamily="34" charset="0"/>
              <a:ea typeface="ＭＳ 明朝" panose="02020609040205080304" pitchFamily="17" charset="-128"/>
            </a:endParaRPr>
          </a:p>
          <a:p>
            <a:pPr algn="ctr" fontAlgn="base">
              <a:lnSpc>
                <a:spcPct val="115000"/>
              </a:lnSpc>
            </a:pPr>
            <a:r>
              <a:rPr kumimoji="0" lang="ja-JP" altLang="ja-JP"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Times New Roman" panose="02020603050405020304" pitchFamily="18" charset="0"/>
              </a:rPr>
              <a:t>『</a:t>
            </a: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Times New Roman" panose="02020603050405020304" pitchFamily="18" charset="0"/>
              </a:rPr>
              <a:t>さらに対話を深め、想像 ⇒ 創造へ！</a:t>
            </a:r>
            <a:r>
              <a:rPr kumimoji="0" lang="ja-JP" altLang="ja-JP"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Times New Roman" panose="02020603050405020304" pitchFamily="18" charset="0"/>
              </a:rPr>
              <a:t>』</a:t>
            </a:r>
            <a:endParaRPr kumimoji="1" lang="en-US" altLang="ja-JP" sz="120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pic>
        <p:nvPicPr>
          <p:cNvPr id="6" name="Picture 2">
            <a:extLst>
              <a:ext uri="{FF2B5EF4-FFF2-40B4-BE49-F238E27FC236}">
                <a16:creationId xmlns:a16="http://schemas.microsoft.com/office/drawing/2014/main" id="{F0F67048-94C0-C140-0997-DB810CF1BC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66023" y="6453273"/>
            <a:ext cx="1036505" cy="1036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7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1482</TotalTime>
  <Words>566</Words>
  <Application>Microsoft Office PowerPoint</Application>
  <PresentationFormat>画面に合わせる (4:3)</PresentationFormat>
  <Paragraphs>76</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HGP創英角ﾎﾟｯﾌﾟ体</vt:lpstr>
      <vt:lpstr>HGS創英角ﾎﾟｯﾌﾟ体</vt:lpstr>
      <vt:lpstr>UD デジタル 教科書体 NP-B</vt:lpstr>
      <vt:lpstr>メイリオ</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板倉 一平</dc:creator>
  <cp:lastModifiedBy>小針 協子</cp:lastModifiedBy>
  <cp:revision>5</cp:revision>
  <cp:lastPrinted>2022-09-09T01:09:02Z</cp:lastPrinted>
  <dcterms:created xsi:type="dcterms:W3CDTF">2022-09-06T08:04:47Z</dcterms:created>
  <dcterms:modified xsi:type="dcterms:W3CDTF">2022-09-09T05:29:11Z</dcterms:modified>
</cp:coreProperties>
</file>